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A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49"/>
    <p:restoredTop sz="94551"/>
  </p:normalViewPr>
  <p:slideViewPr>
    <p:cSldViewPr snapToGrid="0" snapToObjects="1">
      <p:cViewPr varScale="1">
        <p:scale>
          <a:sx n="101" d="100"/>
          <a:sy n="101" d="100"/>
        </p:scale>
        <p:origin x="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jgraf/Documents/FHNW/imedias/mi4u/Klimadiagramm/Klimadiagramm_Neu_16083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jgraf/Documents/FHNW/imedias/mi4u/Excel%20Klimadiagramm/Klimadiagramm_Neu_16083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jgraf/Documents/FHNW/imedias/mi4u/Excel%20Klimadiagramm/Klimadiagramm_Neu_16083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/Users/jgraf/Documents/FHNW/imedias/mi4u/Klimadiagramm/Klimadiagramm_Neu_16083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/Users/jgraf/Documents/FHNW/imedias/mi4u/Klimadiagramm/Klimadiagramm_Neu_16083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/Users/jgraf/Documents/FHNW/imedias/mi4u/Klimadiagramm/Klimadiagramm_Neu_16083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/Users/jgraf/Documents/FHNW/imedias/mi4u/Excel%20Klimadiagramm/Klimadiagramm_Neu_16083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/Users/jgraf/Documents/FHNW/imedias/mi4u/Klimadiagramm/Klimadiagramm_Neu_16083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brest!$P$8</c:f>
              <c:strCache>
                <c:ptCount val="1"/>
                <c:pt idx="0">
                  <c:v>N in mm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brest!$O$9:$O$20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brest!$P$9:$P$20</c:f>
              <c:numCache>
                <c:formatCode>General</c:formatCode>
                <c:ptCount val="12"/>
                <c:pt idx="0">
                  <c:v>130.0</c:v>
                </c:pt>
                <c:pt idx="1">
                  <c:v>100.0</c:v>
                </c:pt>
                <c:pt idx="2">
                  <c:v>80.0</c:v>
                </c:pt>
                <c:pt idx="3">
                  <c:v>70.0</c:v>
                </c:pt>
                <c:pt idx="4">
                  <c:v>70.0</c:v>
                </c:pt>
                <c:pt idx="5">
                  <c:v>60.0</c:v>
                </c:pt>
                <c:pt idx="6">
                  <c:v>60.0</c:v>
                </c:pt>
                <c:pt idx="7">
                  <c:v>80.0</c:v>
                </c:pt>
                <c:pt idx="8">
                  <c:v>90.0</c:v>
                </c:pt>
                <c:pt idx="9">
                  <c:v>100.0</c:v>
                </c:pt>
                <c:pt idx="10">
                  <c:v>140.0</c:v>
                </c:pt>
                <c:pt idx="11">
                  <c:v>150.0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brest!$Q$8</c:f>
              <c:strCache>
                <c:ptCount val="1"/>
                <c:pt idx="0">
                  <c:v>T in °C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brest!$O$9:$O$20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brest!$Q$9:$Q$20</c:f>
              <c:numCache>
                <c:formatCode>General</c:formatCode>
                <c:ptCount val="12"/>
                <c:pt idx="0">
                  <c:v>6.0</c:v>
                </c:pt>
                <c:pt idx="1">
                  <c:v>6.0</c:v>
                </c:pt>
                <c:pt idx="2">
                  <c:v>8.0</c:v>
                </c:pt>
                <c:pt idx="3">
                  <c:v>9.0</c:v>
                </c:pt>
                <c:pt idx="4">
                  <c:v>12.0</c:v>
                </c:pt>
                <c:pt idx="5">
                  <c:v>14.0</c:v>
                </c:pt>
                <c:pt idx="6">
                  <c:v>16.0</c:v>
                </c:pt>
                <c:pt idx="7">
                  <c:v>16.0</c:v>
                </c:pt>
                <c:pt idx="8">
                  <c:v>15.0</c:v>
                </c:pt>
                <c:pt idx="9">
                  <c:v>12.0</c:v>
                </c:pt>
                <c:pt idx="10">
                  <c:v>9.0</c:v>
                </c:pt>
                <c:pt idx="11">
                  <c:v>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9593616"/>
        <c:axId val="-219588864"/>
      </c:lineChart>
      <c:catAx>
        <c:axId val="-21959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588864"/>
        <c:crosses val="autoZero"/>
        <c:auto val="1"/>
        <c:lblAlgn val="ctr"/>
        <c:lblOffset val="100"/>
        <c:noMultiLvlLbl val="0"/>
      </c:catAx>
      <c:valAx>
        <c:axId val="-21958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59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Brest 3 m ü. M. (Frankreich)</a:t>
            </a:r>
          </a:p>
        </c:rich>
      </c:tx>
      <c:layout>
        <c:manualLayout>
          <c:xMode val="edge"/>
          <c:yMode val="edge"/>
          <c:x val="0.0370693350831146"/>
          <c:y val="0.037037037037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brest!$P$8</c:f>
              <c:strCache>
                <c:ptCount val="1"/>
                <c:pt idx="0">
                  <c:v>N in 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brest!$O$9:$O$20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brest!$P$9:$P$20</c:f>
              <c:numCache>
                <c:formatCode>General</c:formatCode>
                <c:ptCount val="12"/>
                <c:pt idx="0">
                  <c:v>130.0</c:v>
                </c:pt>
                <c:pt idx="1">
                  <c:v>100.0</c:v>
                </c:pt>
                <c:pt idx="2">
                  <c:v>80.0</c:v>
                </c:pt>
                <c:pt idx="3">
                  <c:v>70.0</c:v>
                </c:pt>
                <c:pt idx="4">
                  <c:v>70.0</c:v>
                </c:pt>
                <c:pt idx="5">
                  <c:v>60.0</c:v>
                </c:pt>
                <c:pt idx="6">
                  <c:v>60.0</c:v>
                </c:pt>
                <c:pt idx="7">
                  <c:v>80.0</c:v>
                </c:pt>
                <c:pt idx="8">
                  <c:v>90.0</c:v>
                </c:pt>
                <c:pt idx="9">
                  <c:v>100.0</c:v>
                </c:pt>
                <c:pt idx="10">
                  <c:v>140.0</c:v>
                </c:pt>
                <c:pt idx="11">
                  <c:v>150.0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9373808"/>
        <c:axId val="-219369040"/>
      </c:barChart>
      <c:lineChart>
        <c:grouping val="standard"/>
        <c:varyColors val="0"/>
        <c:ser>
          <c:idx val="1"/>
          <c:order val="1"/>
          <c:tx>
            <c:strRef>
              <c:f>brest!$Q$8</c:f>
              <c:strCache>
                <c:ptCount val="1"/>
                <c:pt idx="0">
                  <c:v>T in °C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brest!$O$9:$O$20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brest!$Q$9:$Q$20</c:f>
              <c:numCache>
                <c:formatCode>General</c:formatCode>
                <c:ptCount val="12"/>
                <c:pt idx="0">
                  <c:v>6.0</c:v>
                </c:pt>
                <c:pt idx="1">
                  <c:v>6.0</c:v>
                </c:pt>
                <c:pt idx="2">
                  <c:v>8.0</c:v>
                </c:pt>
                <c:pt idx="3">
                  <c:v>9.0</c:v>
                </c:pt>
                <c:pt idx="4">
                  <c:v>12.0</c:v>
                </c:pt>
                <c:pt idx="5">
                  <c:v>14.0</c:v>
                </c:pt>
                <c:pt idx="6">
                  <c:v>16.0</c:v>
                </c:pt>
                <c:pt idx="7">
                  <c:v>16.0</c:v>
                </c:pt>
                <c:pt idx="8">
                  <c:v>15.0</c:v>
                </c:pt>
                <c:pt idx="9">
                  <c:v>12.0</c:v>
                </c:pt>
                <c:pt idx="10">
                  <c:v>9.0</c:v>
                </c:pt>
                <c:pt idx="11">
                  <c:v>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9359536"/>
        <c:axId val="-219363936"/>
      </c:lineChart>
      <c:catAx>
        <c:axId val="-21937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369040"/>
        <c:crosses val="autoZero"/>
        <c:auto val="1"/>
        <c:lblAlgn val="ctr"/>
        <c:lblOffset val="100"/>
        <c:noMultiLvlLbl val="0"/>
      </c:catAx>
      <c:valAx>
        <c:axId val="-219369040"/>
        <c:scaling>
          <c:orientation val="minMax"/>
          <c:max val="2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373808"/>
        <c:crosses val="autoZero"/>
        <c:crossBetween val="between"/>
        <c:majorUnit val="10.0"/>
      </c:valAx>
      <c:valAx>
        <c:axId val="-219363936"/>
        <c:scaling>
          <c:orientation val="minMax"/>
          <c:max val="30.0"/>
          <c:min val="-10.0"/>
        </c:scaling>
        <c:delete val="0"/>
        <c:axPos val="r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359536"/>
        <c:crosses val="max"/>
        <c:crossBetween val="between"/>
        <c:majorUnit val="2.0"/>
      </c:valAx>
      <c:catAx>
        <c:axId val="-219359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193639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Brest 3 m ü. M. (Frankreich)</a:t>
            </a:r>
          </a:p>
        </c:rich>
      </c:tx>
      <c:layout>
        <c:manualLayout>
          <c:xMode val="edge"/>
          <c:yMode val="edge"/>
          <c:x val="0.0370693350831146"/>
          <c:y val="0.037037037037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brest!$P$8</c:f>
              <c:strCache>
                <c:ptCount val="1"/>
                <c:pt idx="0">
                  <c:v>N in 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brest!$O$9:$O$20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brest!$P$9:$P$20</c:f>
              <c:numCache>
                <c:formatCode>General</c:formatCode>
                <c:ptCount val="12"/>
                <c:pt idx="0">
                  <c:v>130.0</c:v>
                </c:pt>
                <c:pt idx="1">
                  <c:v>100.0</c:v>
                </c:pt>
                <c:pt idx="2">
                  <c:v>80.0</c:v>
                </c:pt>
                <c:pt idx="3">
                  <c:v>70.0</c:v>
                </c:pt>
                <c:pt idx="4">
                  <c:v>70.0</c:v>
                </c:pt>
                <c:pt idx="5">
                  <c:v>60.0</c:v>
                </c:pt>
                <c:pt idx="6">
                  <c:v>60.0</c:v>
                </c:pt>
                <c:pt idx="7">
                  <c:v>80.0</c:v>
                </c:pt>
                <c:pt idx="8">
                  <c:v>90.0</c:v>
                </c:pt>
                <c:pt idx="9">
                  <c:v>100.0</c:v>
                </c:pt>
                <c:pt idx="10">
                  <c:v>140.0</c:v>
                </c:pt>
                <c:pt idx="11">
                  <c:v>150.0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60594032"/>
        <c:axId val="-260589344"/>
      </c:barChart>
      <c:lineChart>
        <c:grouping val="standard"/>
        <c:varyColors val="0"/>
        <c:ser>
          <c:idx val="1"/>
          <c:order val="1"/>
          <c:tx>
            <c:strRef>
              <c:f>brest!$Q$8</c:f>
              <c:strCache>
                <c:ptCount val="1"/>
                <c:pt idx="0">
                  <c:v>T in °C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brest!$O$9:$O$20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brest!$Q$9:$Q$20</c:f>
              <c:numCache>
                <c:formatCode>General</c:formatCode>
                <c:ptCount val="12"/>
                <c:pt idx="0">
                  <c:v>6.0</c:v>
                </c:pt>
                <c:pt idx="1">
                  <c:v>6.0</c:v>
                </c:pt>
                <c:pt idx="2">
                  <c:v>8.0</c:v>
                </c:pt>
                <c:pt idx="3">
                  <c:v>9.0</c:v>
                </c:pt>
                <c:pt idx="4">
                  <c:v>12.0</c:v>
                </c:pt>
                <c:pt idx="5">
                  <c:v>14.0</c:v>
                </c:pt>
                <c:pt idx="6">
                  <c:v>16.0</c:v>
                </c:pt>
                <c:pt idx="7">
                  <c:v>16.0</c:v>
                </c:pt>
                <c:pt idx="8">
                  <c:v>15.0</c:v>
                </c:pt>
                <c:pt idx="9">
                  <c:v>12.0</c:v>
                </c:pt>
                <c:pt idx="10">
                  <c:v>9.0</c:v>
                </c:pt>
                <c:pt idx="11">
                  <c:v>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60615712"/>
        <c:axId val="-260584272"/>
      </c:lineChart>
      <c:catAx>
        <c:axId val="-26059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60589344"/>
        <c:crosses val="autoZero"/>
        <c:auto val="1"/>
        <c:lblAlgn val="ctr"/>
        <c:lblOffset val="100"/>
        <c:noMultiLvlLbl val="0"/>
      </c:catAx>
      <c:valAx>
        <c:axId val="-260589344"/>
        <c:scaling>
          <c:orientation val="minMax"/>
          <c:max val="2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60594032"/>
        <c:crosses val="autoZero"/>
        <c:crossBetween val="between"/>
        <c:majorUnit val="10.0"/>
      </c:valAx>
      <c:valAx>
        <c:axId val="-260584272"/>
        <c:scaling>
          <c:orientation val="minMax"/>
          <c:max val="30.0"/>
          <c:min val="-10.0"/>
        </c:scaling>
        <c:delete val="0"/>
        <c:axPos val="r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60615712"/>
        <c:crosses val="max"/>
        <c:crossBetween val="between"/>
        <c:majorUnit val="2.0"/>
      </c:valAx>
      <c:catAx>
        <c:axId val="-260615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60584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Brest 3 m ü. M. (Frankreich)</a:t>
            </a:r>
          </a:p>
        </c:rich>
      </c:tx>
      <c:layout>
        <c:manualLayout>
          <c:xMode val="edge"/>
          <c:yMode val="edge"/>
          <c:x val="0.0370693350831146"/>
          <c:y val="0.037037037037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brest2!$P$8</c:f>
              <c:strCache>
                <c:ptCount val="1"/>
                <c:pt idx="0">
                  <c:v>N in 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brest2!$O$9:$O$20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brest2!$P$9:$P$20</c:f>
              <c:numCache>
                <c:formatCode>General</c:formatCode>
                <c:ptCount val="12"/>
                <c:pt idx="0">
                  <c:v>130.0</c:v>
                </c:pt>
                <c:pt idx="1">
                  <c:v>100.0</c:v>
                </c:pt>
                <c:pt idx="2">
                  <c:v>80.0</c:v>
                </c:pt>
                <c:pt idx="3">
                  <c:v>70.0</c:v>
                </c:pt>
                <c:pt idx="4">
                  <c:v>70.0</c:v>
                </c:pt>
                <c:pt idx="5">
                  <c:v>60.0</c:v>
                </c:pt>
                <c:pt idx="6">
                  <c:v>60.0</c:v>
                </c:pt>
                <c:pt idx="7">
                  <c:v>80.0</c:v>
                </c:pt>
                <c:pt idx="8">
                  <c:v>90.0</c:v>
                </c:pt>
                <c:pt idx="9">
                  <c:v>100.0</c:v>
                </c:pt>
                <c:pt idx="10">
                  <c:v>140.0</c:v>
                </c:pt>
                <c:pt idx="11">
                  <c:v>150.0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317166720"/>
        <c:axId val="-317173424"/>
      </c:barChart>
      <c:lineChart>
        <c:grouping val="standard"/>
        <c:varyColors val="0"/>
        <c:ser>
          <c:idx val="1"/>
          <c:order val="1"/>
          <c:tx>
            <c:strRef>
              <c:f>brest2!$Q$8</c:f>
              <c:strCache>
                <c:ptCount val="1"/>
                <c:pt idx="0">
                  <c:v>T in °C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brest2!$O$9:$O$20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brest2!$Q$9:$Q$20</c:f>
              <c:numCache>
                <c:formatCode>General</c:formatCode>
                <c:ptCount val="12"/>
                <c:pt idx="0">
                  <c:v>6.0</c:v>
                </c:pt>
                <c:pt idx="1">
                  <c:v>6.0</c:v>
                </c:pt>
                <c:pt idx="2">
                  <c:v>8.0</c:v>
                </c:pt>
                <c:pt idx="3">
                  <c:v>9.0</c:v>
                </c:pt>
                <c:pt idx="4">
                  <c:v>12.0</c:v>
                </c:pt>
                <c:pt idx="5">
                  <c:v>14.0</c:v>
                </c:pt>
                <c:pt idx="6">
                  <c:v>16.0</c:v>
                </c:pt>
                <c:pt idx="7">
                  <c:v>16.0</c:v>
                </c:pt>
                <c:pt idx="8">
                  <c:v>15.0</c:v>
                </c:pt>
                <c:pt idx="9">
                  <c:v>12.0</c:v>
                </c:pt>
                <c:pt idx="10">
                  <c:v>9.0</c:v>
                </c:pt>
                <c:pt idx="11">
                  <c:v>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17196768"/>
        <c:axId val="-317180384"/>
      </c:lineChart>
      <c:catAx>
        <c:axId val="-31716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317173424"/>
        <c:crosses val="autoZero"/>
        <c:auto val="1"/>
        <c:lblAlgn val="ctr"/>
        <c:lblOffset val="100"/>
        <c:noMultiLvlLbl val="0"/>
      </c:catAx>
      <c:valAx>
        <c:axId val="-317173424"/>
        <c:scaling>
          <c:orientation val="minMax"/>
          <c:max val="16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317166720"/>
        <c:crosses val="autoZero"/>
        <c:crossBetween val="between"/>
        <c:majorUnit val="10.0"/>
      </c:valAx>
      <c:valAx>
        <c:axId val="-317180384"/>
        <c:scaling>
          <c:orientation val="minMax"/>
          <c:max val="17.0"/>
          <c:min val="5.0"/>
        </c:scaling>
        <c:delete val="0"/>
        <c:axPos val="r"/>
        <c:numFmt formatCode="General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317196768"/>
        <c:crosses val="max"/>
        <c:crossBetween val="between"/>
        <c:majorUnit val="2.0"/>
      </c:valAx>
      <c:catAx>
        <c:axId val="-317196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31718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Bern 542 m ü. M. (Schweiz)</a:t>
            </a:r>
          </a:p>
        </c:rich>
      </c:tx>
      <c:layout>
        <c:manualLayout>
          <c:xMode val="edge"/>
          <c:yMode val="edge"/>
          <c:x val="0.0370693350831146"/>
          <c:y val="0.037037037037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bern1!$P$8</c:f>
              <c:strCache>
                <c:ptCount val="1"/>
                <c:pt idx="0">
                  <c:v>N in 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bern1!$O$9:$O$20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bern1!$P$9:$P$20</c:f>
              <c:numCache>
                <c:formatCode>General</c:formatCode>
                <c:ptCount val="12"/>
                <c:pt idx="0">
                  <c:v>60.0</c:v>
                </c:pt>
                <c:pt idx="1">
                  <c:v>55.0</c:v>
                </c:pt>
                <c:pt idx="2">
                  <c:v>73.0</c:v>
                </c:pt>
                <c:pt idx="3">
                  <c:v>82.0</c:v>
                </c:pt>
                <c:pt idx="4">
                  <c:v>119.0</c:v>
                </c:pt>
                <c:pt idx="5">
                  <c:v>111.0</c:v>
                </c:pt>
                <c:pt idx="6">
                  <c:v>106.0</c:v>
                </c:pt>
                <c:pt idx="7">
                  <c:v>116.0</c:v>
                </c:pt>
                <c:pt idx="8">
                  <c:v>99.0</c:v>
                </c:pt>
                <c:pt idx="9">
                  <c:v>88.0</c:v>
                </c:pt>
                <c:pt idx="10">
                  <c:v>76.0</c:v>
                </c:pt>
                <c:pt idx="11">
                  <c:v>74.0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9226560"/>
        <c:axId val="-219221792"/>
      </c:barChart>
      <c:lineChart>
        <c:grouping val="standard"/>
        <c:varyColors val="0"/>
        <c:ser>
          <c:idx val="1"/>
          <c:order val="1"/>
          <c:tx>
            <c:strRef>
              <c:f>bern1!$Q$8</c:f>
              <c:strCache>
                <c:ptCount val="1"/>
                <c:pt idx="0">
                  <c:v>T in °C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bern1!$O$9:$O$20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bern1!$Q$9:$Q$20</c:f>
              <c:numCache>
                <c:formatCode>General</c:formatCode>
                <c:ptCount val="12"/>
                <c:pt idx="0">
                  <c:v>0.0</c:v>
                </c:pt>
                <c:pt idx="1">
                  <c:v>1.0</c:v>
                </c:pt>
                <c:pt idx="2">
                  <c:v>5.0</c:v>
                </c:pt>
                <c:pt idx="3">
                  <c:v>8.0</c:v>
                </c:pt>
                <c:pt idx="4">
                  <c:v>13.0</c:v>
                </c:pt>
                <c:pt idx="5">
                  <c:v>16.0</c:v>
                </c:pt>
                <c:pt idx="6">
                  <c:v>18.0</c:v>
                </c:pt>
                <c:pt idx="7">
                  <c:v>18.0</c:v>
                </c:pt>
                <c:pt idx="8">
                  <c:v>14.0</c:v>
                </c:pt>
                <c:pt idx="9">
                  <c:v>9.0</c:v>
                </c:pt>
                <c:pt idx="10">
                  <c:v>4.0</c:v>
                </c:pt>
                <c:pt idx="11">
                  <c:v>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9212288"/>
        <c:axId val="-219216688"/>
      </c:lineChart>
      <c:catAx>
        <c:axId val="-21922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221792"/>
        <c:crosses val="autoZero"/>
        <c:auto val="1"/>
        <c:lblAlgn val="ctr"/>
        <c:lblOffset val="100"/>
        <c:noMultiLvlLbl val="0"/>
      </c:catAx>
      <c:valAx>
        <c:axId val="-219221792"/>
        <c:scaling>
          <c:orientation val="minMax"/>
          <c:max val="2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226560"/>
        <c:crosses val="autoZero"/>
        <c:crossBetween val="between"/>
        <c:majorUnit val="10.0"/>
      </c:valAx>
      <c:valAx>
        <c:axId val="-219216688"/>
        <c:scaling>
          <c:orientation val="minMax"/>
          <c:max val="30.0"/>
          <c:min val="-10.0"/>
        </c:scaling>
        <c:delete val="0"/>
        <c:axPos val="r"/>
        <c:numFmt formatCode="General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212288"/>
        <c:crosses val="max"/>
        <c:crossBetween val="between"/>
        <c:majorUnit val="2.0"/>
      </c:valAx>
      <c:catAx>
        <c:axId val="-219212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192166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Bern 542 m ü. M. (Schweiz)</a:t>
            </a:r>
          </a:p>
        </c:rich>
      </c:tx>
      <c:layout>
        <c:manualLayout>
          <c:xMode val="edge"/>
          <c:yMode val="edge"/>
          <c:x val="0.0370693350831146"/>
          <c:y val="0.037037037037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bern2!$P$8</c:f>
              <c:strCache>
                <c:ptCount val="1"/>
                <c:pt idx="0">
                  <c:v>N in 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bern2!$O$9:$O$20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bern2!$P$9:$P$20</c:f>
              <c:numCache>
                <c:formatCode>General</c:formatCode>
                <c:ptCount val="12"/>
                <c:pt idx="0">
                  <c:v>60.0</c:v>
                </c:pt>
                <c:pt idx="1">
                  <c:v>55.0</c:v>
                </c:pt>
                <c:pt idx="2">
                  <c:v>73.0</c:v>
                </c:pt>
                <c:pt idx="3">
                  <c:v>82.0</c:v>
                </c:pt>
                <c:pt idx="4">
                  <c:v>119.0</c:v>
                </c:pt>
                <c:pt idx="5">
                  <c:v>111.0</c:v>
                </c:pt>
                <c:pt idx="6">
                  <c:v>106.0</c:v>
                </c:pt>
                <c:pt idx="7">
                  <c:v>116.0</c:v>
                </c:pt>
                <c:pt idx="8">
                  <c:v>99.0</c:v>
                </c:pt>
                <c:pt idx="9">
                  <c:v>88.0</c:v>
                </c:pt>
                <c:pt idx="10">
                  <c:v>76.0</c:v>
                </c:pt>
                <c:pt idx="11">
                  <c:v>74.0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9122496"/>
        <c:axId val="-219117728"/>
      </c:barChart>
      <c:lineChart>
        <c:grouping val="standard"/>
        <c:varyColors val="0"/>
        <c:ser>
          <c:idx val="1"/>
          <c:order val="1"/>
          <c:tx>
            <c:strRef>
              <c:f>bern2!$Q$8</c:f>
              <c:strCache>
                <c:ptCount val="1"/>
                <c:pt idx="0">
                  <c:v>T in °C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bern2!$O$9:$O$20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bern2!$Q$9:$Q$20</c:f>
              <c:numCache>
                <c:formatCode>General</c:formatCode>
                <c:ptCount val="12"/>
                <c:pt idx="0">
                  <c:v>0.0</c:v>
                </c:pt>
                <c:pt idx="1">
                  <c:v>1.0</c:v>
                </c:pt>
                <c:pt idx="2">
                  <c:v>5.0</c:v>
                </c:pt>
                <c:pt idx="3">
                  <c:v>8.0</c:v>
                </c:pt>
                <c:pt idx="4">
                  <c:v>13.0</c:v>
                </c:pt>
                <c:pt idx="5">
                  <c:v>16.0</c:v>
                </c:pt>
                <c:pt idx="6">
                  <c:v>18.0</c:v>
                </c:pt>
                <c:pt idx="7">
                  <c:v>18.0</c:v>
                </c:pt>
                <c:pt idx="8">
                  <c:v>14.0</c:v>
                </c:pt>
                <c:pt idx="9">
                  <c:v>9.0</c:v>
                </c:pt>
                <c:pt idx="10">
                  <c:v>4.0</c:v>
                </c:pt>
                <c:pt idx="11">
                  <c:v>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9108224"/>
        <c:axId val="-219112624"/>
      </c:lineChart>
      <c:catAx>
        <c:axId val="-21912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117728"/>
        <c:crosses val="autoZero"/>
        <c:auto val="1"/>
        <c:lblAlgn val="ctr"/>
        <c:lblOffset val="100"/>
        <c:noMultiLvlLbl val="0"/>
      </c:catAx>
      <c:valAx>
        <c:axId val="-219117728"/>
        <c:scaling>
          <c:orientation val="minMax"/>
          <c:max val="12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122496"/>
        <c:crosses val="autoZero"/>
        <c:crossBetween val="between"/>
        <c:majorUnit val="10.0"/>
      </c:valAx>
      <c:valAx>
        <c:axId val="-219112624"/>
        <c:scaling>
          <c:orientation val="minMax"/>
          <c:max val="50.0"/>
          <c:min val="-1.0"/>
        </c:scaling>
        <c:delete val="0"/>
        <c:axPos val="r"/>
        <c:numFmt formatCode="General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19108224"/>
        <c:crosses val="max"/>
        <c:crossBetween val="between"/>
        <c:majorUnit val="2.0"/>
      </c:valAx>
      <c:catAx>
        <c:axId val="-219108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191126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sehhilfen!$B$5:$B$7</c:f>
              <c:strCache>
                <c:ptCount val="3"/>
                <c:pt idx="0">
                  <c:v>Nichts</c:v>
                </c:pt>
                <c:pt idx="1">
                  <c:v>Brille</c:v>
                </c:pt>
                <c:pt idx="2">
                  <c:v>Kontaktlinsen</c:v>
                </c:pt>
              </c:strCache>
            </c:strRef>
          </c:cat>
          <c:val>
            <c:numRef>
              <c:f>sehhilfen!$C$5:$C$7</c:f>
              <c:numCache>
                <c:formatCode>General</c:formatCode>
                <c:ptCount val="3"/>
                <c:pt idx="0">
                  <c:v>13.0</c:v>
                </c:pt>
                <c:pt idx="1">
                  <c:v>7.0</c:v>
                </c:pt>
                <c:pt idx="2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2000"/>
              <a:t>Sehhilfen in der Klasse 6b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sehhilfen2!$B$5:$B$7</c:f>
              <c:strCache>
                <c:ptCount val="3"/>
                <c:pt idx="0">
                  <c:v>Nichts</c:v>
                </c:pt>
                <c:pt idx="1">
                  <c:v>Brille</c:v>
                </c:pt>
                <c:pt idx="2">
                  <c:v>Kontaktlinsen</c:v>
                </c:pt>
              </c:strCache>
            </c:strRef>
          </c:cat>
          <c:val>
            <c:numRef>
              <c:f>sehhilfen2!$C$5:$C$7</c:f>
              <c:numCache>
                <c:formatCode>0\ "SuS"</c:formatCode>
                <c:ptCount val="3"/>
                <c:pt idx="0">
                  <c:v>13.0</c:v>
                </c:pt>
                <c:pt idx="1">
                  <c:v>7.0</c:v>
                </c:pt>
                <c:pt idx="2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E2895-4794-CB4E-B69F-07856D72FEFE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2B6F2-263F-9442-9ED8-D04143FF68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959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02FBF-0FE4-AE40-8F54-6641F937E557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E6B3D-18C0-774A-89EE-5D301C76C3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561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E6B3D-18C0-774A-89EE-5D301C76C3F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47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E6B3D-18C0-774A-89EE-5D301C76C3F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0411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E6B3D-18C0-774A-89EE-5D301C76C3F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27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E6B3D-18C0-774A-89EE-5D301C76C3F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52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411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22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27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61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37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1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96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95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66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61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76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5F996-A2F5-2644-8403-CE19DF3ECA51}" type="datetimeFigureOut">
              <a:rPr lang="de-DE" smtClean="0"/>
              <a:t>27.01.17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A4567-CE79-B040-B7AA-58DDF3DE5C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28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smtClean="0"/>
              <a:t>Tabellen </a:t>
            </a:r>
            <a:r>
              <a:rPr lang="de-DE" b="1" dirty="0"/>
              <a:t>und Grafiken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Arbeitsschritte am Beispiel Klimadiagramm</a:t>
            </a:r>
          </a:p>
        </p:txBody>
      </p:sp>
    </p:spTree>
    <p:extLst>
      <p:ext uri="{BB962C8B-B14F-4D97-AF65-F5344CB8AC3E}">
        <p14:creationId xmlns:p14="http://schemas.microsoft.com/office/powerpoint/2010/main" val="156295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 b="1" dirty="0"/>
              <a:t>Daten </a:t>
            </a:r>
            <a:r>
              <a:rPr lang="de-CH" b="1" dirty="0" smtClean="0"/>
              <a:t>erfassen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241658"/>
              </p:ext>
            </p:extLst>
          </p:nvPr>
        </p:nvGraphicFramePr>
        <p:xfrm>
          <a:off x="838199" y="1828798"/>
          <a:ext cx="4998929" cy="43089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9987"/>
                <a:gridCol w="1760187"/>
                <a:gridCol w="2088755"/>
              </a:tblGrid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000" u="none" strike="noStrike" dirty="0">
                          <a:effectLst/>
                        </a:rPr>
                        <a:t> </a:t>
                      </a:r>
                      <a:endParaRPr lang="sk-S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N in mm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T in °C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Jan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u="none" strike="noStrike" dirty="0">
                          <a:effectLst/>
                        </a:rPr>
                        <a:t>130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6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Feb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u="none" strike="noStrike" dirty="0">
                          <a:effectLst/>
                        </a:rPr>
                        <a:t>100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6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Mar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80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8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Apr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70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9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Mai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70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u="none" strike="noStrike" dirty="0">
                          <a:effectLst/>
                        </a:rPr>
                        <a:t>12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Jun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60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14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Jul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60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16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Aug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80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16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Sep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90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15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Okt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u="none" strike="noStrike">
                          <a:effectLst/>
                        </a:rPr>
                        <a:t>100</a:t>
                      </a:r>
                      <a:endParaRPr lang="is-IS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000" u="none" strike="noStrike" dirty="0">
                          <a:effectLst/>
                        </a:rPr>
                        <a:t>12</a:t>
                      </a:r>
                      <a:endParaRPr lang="is-I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Nov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140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9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33145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Dez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150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7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77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 b="1" dirty="0"/>
              <a:t>Diagramm </a:t>
            </a:r>
            <a:r>
              <a:rPr lang="de-CH" b="1" dirty="0" smtClean="0"/>
              <a:t>erstellen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877436026"/>
              </p:ext>
            </p:extLst>
          </p:nvPr>
        </p:nvGraphicFramePr>
        <p:xfrm>
          <a:off x="838199" y="1690688"/>
          <a:ext cx="9332935" cy="4484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594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Diagramm </a:t>
            </a:r>
            <a:r>
              <a:rPr lang="de-CH" b="1" dirty="0" smtClean="0"/>
              <a:t>ausarbeiten</a:t>
            </a:r>
            <a:endParaRPr lang="de-DE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6205886"/>
              </p:ext>
            </p:extLst>
          </p:nvPr>
        </p:nvGraphicFramePr>
        <p:xfrm>
          <a:off x="838199" y="1427967"/>
          <a:ext cx="7867390" cy="4922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87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644429802"/>
              </p:ext>
            </p:extLst>
          </p:nvPr>
        </p:nvGraphicFramePr>
        <p:xfrm>
          <a:off x="838199" y="3306870"/>
          <a:ext cx="4961352" cy="304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682064865"/>
              </p:ext>
            </p:extLst>
          </p:nvPr>
        </p:nvGraphicFramePr>
        <p:xfrm>
          <a:off x="6137753" y="3306870"/>
          <a:ext cx="5216046" cy="3043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Wolkenförmige Legende 2"/>
          <p:cNvSpPr/>
          <p:nvPr/>
        </p:nvSpPr>
        <p:spPr>
          <a:xfrm>
            <a:off x="8314918" y="1603332"/>
            <a:ext cx="2573054" cy="1251475"/>
          </a:xfrm>
          <a:prstGeom prst="cloudCallout">
            <a:avLst>
              <a:gd name="adj1" fmla="val -13730"/>
              <a:gd name="adj2" fmla="val 11528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83000">
                <a:srgbClr val="97AFC6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Ist es hier im Sommer viel wärmer?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1147"/>
          </a:xfrm>
        </p:spPr>
        <p:txBody>
          <a:bodyPr>
            <a:normAutofit/>
          </a:bodyPr>
          <a:lstStyle/>
          <a:p>
            <a:pPr lvl="0"/>
            <a:r>
              <a:rPr lang="de-CH" b="1" dirty="0" smtClean="0"/>
              <a:t>Aussagekraft von Diagrammen «</a:t>
            </a:r>
            <a:r>
              <a:rPr lang="de-CH" b="1" smtClean="0"/>
              <a:t>verfälschen»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62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1147"/>
          </a:xfrm>
        </p:spPr>
        <p:txBody>
          <a:bodyPr>
            <a:normAutofit/>
          </a:bodyPr>
          <a:lstStyle/>
          <a:p>
            <a:pPr lvl="0"/>
            <a:r>
              <a:rPr lang="de-CH" b="1" dirty="0" smtClean="0"/>
              <a:t>Aussagekraft von Diagrammen «</a:t>
            </a:r>
            <a:r>
              <a:rPr lang="de-CH" b="1" smtClean="0"/>
              <a:t>verfälschen»</a:t>
            </a:r>
            <a:endParaRPr lang="de-DE" dirty="0"/>
          </a:p>
        </p:txBody>
      </p:sp>
      <p:sp>
        <p:nvSpPr>
          <p:cNvPr id="3" name="Wolkenförmige Legende 2"/>
          <p:cNvSpPr/>
          <p:nvPr/>
        </p:nvSpPr>
        <p:spPr>
          <a:xfrm>
            <a:off x="8366676" y="994850"/>
            <a:ext cx="2573054" cy="1251475"/>
          </a:xfrm>
          <a:prstGeom prst="cloudCallout">
            <a:avLst>
              <a:gd name="adj1" fmla="val -21106"/>
              <a:gd name="adj2" fmla="val 146994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83000">
                <a:srgbClr val="97AFC6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Regnet es hier so viel mehr?</a:t>
            </a:r>
            <a:endParaRPr lang="de-DE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1524645398"/>
              </p:ext>
            </p:extLst>
          </p:nvPr>
        </p:nvGraphicFramePr>
        <p:xfrm>
          <a:off x="838200" y="2725950"/>
          <a:ext cx="5363485" cy="3435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558294088"/>
              </p:ext>
            </p:extLst>
          </p:nvPr>
        </p:nvGraphicFramePr>
        <p:xfrm>
          <a:off x="6201685" y="2743206"/>
          <a:ext cx="5443975" cy="3435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2787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5419725" algn="l"/>
              </a:tabLst>
            </a:pPr>
            <a:r>
              <a:rPr lang="de-CH" b="1" dirty="0" smtClean="0"/>
              <a:t>Daten erfassen	Diagramm erstellen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855548"/>
              </p:ext>
            </p:extLst>
          </p:nvPr>
        </p:nvGraphicFramePr>
        <p:xfrm>
          <a:off x="838200" y="3187953"/>
          <a:ext cx="4504765" cy="1841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2856"/>
                <a:gridCol w="2051909"/>
              </a:tblGrid>
              <a:tr h="5289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2800" b="1" u="none" strike="noStrike" dirty="0">
                          <a:effectLst/>
                        </a:rPr>
                        <a:t>Sehhilfen in der Klasse 6b</a:t>
                      </a:r>
                      <a:endParaRPr lang="de-DE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6706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 dirty="0">
                          <a:effectLst/>
                        </a:rPr>
                        <a:t>Nichts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400" u="none" strike="noStrike" dirty="0">
                          <a:effectLst/>
                        </a:rPr>
                        <a:t>13</a:t>
                      </a:r>
                      <a:endParaRPr lang="is-I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46706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 dirty="0">
                          <a:effectLst/>
                        </a:rPr>
                        <a:t>Brille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u="none" strike="noStrike" dirty="0">
                          <a:effectLst/>
                        </a:rPr>
                        <a:t>7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  <a:tr h="377871">
                <a:tc>
                  <a:txBody>
                    <a:bodyPr/>
                    <a:lstStyle/>
                    <a:p>
                      <a:pPr algn="l" fontAlgn="b"/>
                      <a:r>
                        <a:rPr lang="de-DE" sz="2400" u="none" strike="noStrike" dirty="0">
                          <a:effectLst/>
                        </a:rPr>
                        <a:t>Kontaktlinsen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2400" u="none" strike="noStrike" dirty="0">
                          <a:effectLst/>
                        </a:rPr>
                        <a:t>1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888596653"/>
              </p:ext>
            </p:extLst>
          </p:nvPr>
        </p:nvGraphicFramePr>
        <p:xfrm>
          <a:off x="5701553" y="2049730"/>
          <a:ext cx="6028765" cy="4117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7183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5419725" algn="l"/>
              </a:tabLst>
            </a:pPr>
            <a:r>
              <a:rPr lang="de-CH" b="1" dirty="0" smtClean="0"/>
              <a:t>Diagramm ausarbeiten</a:t>
            </a:r>
            <a:endParaRPr lang="de-DE" dirty="0"/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969852853"/>
              </p:ext>
            </p:extLst>
          </p:nvPr>
        </p:nvGraphicFramePr>
        <p:xfrm>
          <a:off x="322728" y="1507023"/>
          <a:ext cx="10004613" cy="5350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0980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Macintosh PowerPoint</Application>
  <PresentationFormat>Breitbild</PresentationFormat>
  <Paragraphs>69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Office-Design</vt:lpstr>
      <vt:lpstr>Tabellen und Grafiken </vt:lpstr>
      <vt:lpstr>Daten erfassen</vt:lpstr>
      <vt:lpstr>Diagramm erstellen</vt:lpstr>
      <vt:lpstr>Diagramm ausarbeiten</vt:lpstr>
      <vt:lpstr>Aussagekraft von Diagrammen «verfälschen»</vt:lpstr>
      <vt:lpstr>Aussagekraft von Diagrammen «verfälschen»</vt:lpstr>
      <vt:lpstr>Daten erfassen Diagramm erstellen</vt:lpstr>
      <vt:lpstr>Diagramm ausarbeiten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Tabelle und Grafiken </dc:title>
  <dc:creator>Graf Jörg</dc:creator>
  <cp:lastModifiedBy>Judith Mathez PH FHNW</cp:lastModifiedBy>
  <cp:revision>5</cp:revision>
  <cp:lastPrinted>2016-08-31T15:31:43Z</cp:lastPrinted>
  <dcterms:created xsi:type="dcterms:W3CDTF">2016-08-31T14:54:45Z</dcterms:created>
  <dcterms:modified xsi:type="dcterms:W3CDTF">2017-01-27T08:49:20Z</dcterms:modified>
</cp:coreProperties>
</file>